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M PLUS Rounded 1c ExtraBold"/>
      <p:bold r:id="rId16"/>
    </p:embeddedFont>
    <p:embeddedFont>
      <p:font typeface="Open Sans"/>
      <p:regular r:id="rId17"/>
      <p:bold r:id="rId18"/>
      <p:italic r:id="rId19"/>
      <p:boldItalic r:id="rId20"/>
    </p:embeddedFont>
    <p:embeddedFont>
      <p:font typeface="M PLUS Rounded 1c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22" Type="http://schemas.openxmlformats.org/officeDocument/2006/relationships/font" Target="fonts/MPLUSRounded1c-bold.fntdata"/><Relationship Id="rId10" Type="http://schemas.openxmlformats.org/officeDocument/2006/relationships/slide" Target="slides/slide4.xml"/><Relationship Id="rId21" Type="http://schemas.openxmlformats.org/officeDocument/2006/relationships/font" Target="fonts/MPLUSRounded1c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OpenSans-regular.fntdata"/><Relationship Id="rId16" Type="http://schemas.openxmlformats.org/officeDocument/2006/relationships/font" Target="fonts/MPLUSRounded1cExtraBold-bold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OpenSans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Open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6c7bb574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6c7bb574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5dd4976c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5dd4976c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290f907ee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290f907ee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2bca5f7e5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2bca5f7e5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2266c761c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2266c761c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2bca5f7e5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2bca5f7e5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2bca5f7e5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2bca5f7e5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2bfa0d55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2bfa0d55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05c585b48f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05c585b48f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8" name="Google Shape;78;p14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81" name="Google Shape;81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98" name="Google Shape;98;p1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7" name="Google Shape;117;p17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19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0" name="Google Shape;140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2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53" name="Google Shape;153;p22"/>
          <p:cNvGrpSpPr/>
          <p:nvPr/>
        </p:nvGrpSpPr>
        <p:grpSpPr>
          <a:xfrm flipH="1">
            <a:off x="-128200" y="1106113"/>
            <a:ext cx="9536838" cy="4533263"/>
            <a:chOff x="0" y="1261213"/>
            <a:chExt cx="9536838" cy="4533263"/>
          </a:xfrm>
        </p:grpSpPr>
        <p:sp>
          <p:nvSpPr>
            <p:cNvPr id="154" name="Google Shape;154;p22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chemeClr val="dk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" name="Google Shape;155;p22"/>
            <p:cNvGrpSpPr/>
            <p:nvPr/>
          </p:nvGrpSpPr>
          <p:grpSpPr>
            <a:xfrm>
              <a:off x="0" y="1261213"/>
              <a:ext cx="9536838" cy="4533263"/>
              <a:chOff x="0" y="1261213"/>
              <a:chExt cx="9536838" cy="4533263"/>
            </a:xfrm>
          </p:grpSpPr>
          <p:sp>
            <p:nvSpPr>
              <p:cNvPr id="156" name="Google Shape;156;p22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2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2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2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2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5501613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8066963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71078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806501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2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2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5786288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2"/>
              <p:cNvSpPr/>
              <p:nvPr/>
            </p:nvSpPr>
            <p:spPr>
              <a:xfrm>
                <a:off x="8506638" y="44530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4" name="Google Shape;174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3" name="Google Shape;183;p25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" name="Google Shape;210;p30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6" name="Google Shape;216;p31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" name="Google Shape;220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" name="Google Shape;2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7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41" name="Google Shape;241;p37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3" name="Google Shape;243;p37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50" name="Google Shape;250;p37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53" name="Google Shape;253;p38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9" name="Google Shape;259;p38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270" name="Google Shape;270;p39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1" name="Google Shape;27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8" name="Google Shape;288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9" name="Google Shape;289;p4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6" name="Google Shape;29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7" name="Google Shape;297;p41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4" name="Google Shape;304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5" name="Google Shape;305;p42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2" name="Google Shape;312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3" name="Google Shape;313;p43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5" name="Google Shape;31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4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320" name="Google Shape;32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5" name="Google Shape;325;p45"/>
          <p:cNvGrpSpPr/>
          <p:nvPr/>
        </p:nvGrpSpPr>
        <p:grpSpPr>
          <a:xfrm flipH="1">
            <a:off x="-373125" y="1106113"/>
            <a:ext cx="9710313" cy="4685663"/>
            <a:chOff x="0" y="1261213"/>
            <a:chExt cx="9710313" cy="4685663"/>
          </a:xfrm>
        </p:grpSpPr>
        <p:sp>
          <p:nvSpPr>
            <p:cNvPr id="326" name="Google Shape;326;p45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7" name="Google Shape;327;p45"/>
            <p:cNvGrpSpPr/>
            <p:nvPr/>
          </p:nvGrpSpPr>
          <p:grpSpPr>
            <a:xfrm>
              <a:off x="0" y="1261213"/>
              <a:ext cx="9710313" cy="4685663"/>
              <a:chOff x="0" y="1261213"/>
              <a:chExt cx="9710313" cy="4685663"/>
            </a:xfrm>
          </p:grpSpPr>
          <p:sp>
            <p:nvSpPr>
              <p:cNvPr id="328" name="Google Shape;328;p45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45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45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5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5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45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45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5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45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5"/>
              <p:cNvSpPr/>
              <p:nvPr/>
            </p:nvSpPr>
            <p:spPr>
              <a:xfrm>
                <a:off x="7527588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5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5"/>
              <p:cNvSpPr/>
              <p:nvPr/>
            </p:nvSpPr>
            <p:spPr>
              <a:xfrm>
                <a:off x="8065013" y="46676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45"/>
              <p:cNvSpPr/>
              <p:nvPr/>
            </p:nvSpPr>
            <p:spPr>
              <a:xfrm>
                <a:off x="73364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45"/>
              <p:cNvSpPr/>
              <p:nvPr/>
            </p:nvSpPr>
            <p:spPr>
              <a:xfrm>
                <a:off x="8217413" y="42966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45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45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45"/>
              <p:cNvSpPr/>
              <p:nvPr/>
            </p:nvSpPr>
            <p:spPr>
              <a:xfrm>
                <a:off x="605096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45"/>
              <p:cNvSpPr/>
              <p:nvPr/>
            </p:nvSpPr>
            <p:spPr>
              <a:xfrm>
                <a:off x="8680113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46" name="Google Shape;346;p4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  <p:sp>
        <p:nvSpPr>
          <p:cNvPr id="347" name="Google Shape;347;p45"/>
          <p:cNvSpPr/>
          <p:nvPr/>
        </p:nvSpPr>
        <p:spPr>
          <a:xfrm flipH="1">
            <a:off x="973300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5"/>
          <p:cNvSpPr/>
          <p:nvPr/>
        </p:nvSpPr>
        <p:spPr>
          <a:xfrm flipH="1">
            <a:off x="19319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5"/>
          <p:cNvSpPr/>
          <p:nvPr/>
        </p:nvSpPr>
        <p:spPr>
          <a:xfrm flipH="1">
            <a:off x="26864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6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" name="Google Shape;37;p7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2454" y="4703625"/>
            <a:ext cx="429005" cy="2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" name="Google Shape;44;p8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/>
        </p:nvSpPr>
        <p:spPr>
          <a:xfrm>
            <a:off x="6026475" y="2375525"/>
            <a:ext cx="162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1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037" y="-24762"/>
            <a:ext cx="9232075" cy="5193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7"/>
          <p:cNvSpPr txBox="1"/>
          <p:nvPr/>
        </p:nvSpPr>
        <p:spPr>
          <a:xfrm>
            <a:off x="5938725" y="2375525"/>
            <a:ext cx="1795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10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Carousel</a:t>
            </a:r>
            <a:endParaRPr sz="25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64" name="Google Shape;364;p48"/>
          <p:cNvSpPr txBox="1"/>
          <p:nvPr>
            <p:ph idx="1" type="body"/>
          </p:nvPr>
        </p:nvSpPr>
        <p:spPr>
          <a:xfrm>
            <a:off x="311700" y="1300950"/>
            <a:ext cx="73479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Carousel претставува slideshow компонента која овозможува листање на повеќе слики.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450" y="2172225"/>
            <a:ext cx="5079100" cy="28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/>
          <p:nvPr/>
        </p:nvSpPr>
        <p:spPr>
          <a:xfrm>
            <a:off x="279925" y="1097875"/>
            <a:ext cx="5216400" cy="3879000"/>
          </a:xfrm>
          <a:prstGeom prst="rect">
            <a:avLst/>
          </a:prstGeom>
          <a:solidFill>
            <a:srgbClr val="23272E"/>
          </a:solidFill>
          <a:ln cap="flat" cmpd="sng" w="9525">
            <a:solidFill>
              <a:srgbClr val="23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Google Shape;37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Код за поставување на сликите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72" name="Google Shape;372;p49"/>
          <p:cNvSpPr txBox="1"/>
          <p:nvPr>
            <p:ph idx="1" type="body"/>
          </p:nvPr>
        </p:nvSpPr>
        <p:spPr>
          <a:xfrm>
            <a:off x="230050" y="1085275"/>
            <a:ext cx="8520600" cy="41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"carouselExample"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"carousel slide"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"carousel-inner"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"carousel-item active"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"..."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"w-100"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&lt;/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"carousel-item"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"..."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"w-100"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&lt;/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"carousel-item"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"..."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"w-100"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&lt;/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/>
          </a:p>
        </p:txBody>
      </p:sp>
      <p:sp>
        <p:nvSpPr>
          <p:cNvPr id="373" name="Google Shape;373;p49"/>
          <p:cNvSpPr txBox="1"/>
          <p:nvPr>
            <p:ph idx="1" type="body"/>
          </p:nvPr>
        </p:nvSpPr>
        <p:spPr>
          <a:xfrm>
            <a:off x="5572525" y="1799675"/>
            <a:ext cx="3359400" cy="2338200"/>
          </a:xfrm>
          <a:prstGeom prst="rect">
            <a:avLst/>
          </a:prstGeom>
          <a:ln cap="flat" cmpd="sng" w="9525">
            <a:solidFill>
              <a:srgbClr val="ABB2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b="1" lang="en-GB" sz="1600">
                <a:solidFill>
                  <a:srgbClr val="434343"/>
                </a:solidFill>
                <a:highlight>
                  <a:srgbClr val="FFFFFF"/>
                </a:highlight>
              </a:rPr>
              <a:t>c</a:t>
            </a:r>
            <a:r>
              <a:rPr b="1" lang="en-GB" sz="1600">
                <a:solidFill>
                  <a:srgbClr val="434343"/>
                </a:solidFill>
                <a:highlight>
                  <a:srgbClr val="FFFFFF"/>
                </a:highlight>
              </a:rPr>
              <a:t>arousel класата</a:t>
            </a: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 се користи за креирање на </a:t>
            </a:r>
            <a:r>
              <a:rPr lang="en-GB" sz="1600">
                <a:solidFill>
                  <a:srgbClr val="434343"/>
                </a:solidFill>
                <a:highlight>
                  <a:schemeClr val="dk1"/>
                </a:highlight>
              </a:rPr>
              <a:t>carousel</a:t>
            </a:r>
            <a:endParaRPr sz="1600">
              <a:solidFill>
                <a:srgbClr val="434343"/>
              </a:solidFill>
              <a:highlight>
                <a:schemeClr val="dk1"/>
              </a:highlight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b="1" lang="en-GB" sz="1600">
                <a:solidFill>
                  <a:srgbClr val="434343"/>
                </a:solidFill>
                <a:highlight>
                  <a:schemeClr val="dk1"/>
                </a:highlight>
              </a:rPr>
              <a:t>active класата</a:t>
            </a:r>
            <a:r>
              <a:rPr lang="en-GB" sz="1600">
                <a:solidFill>
                  <a:srgbClr val="434343"/>
                </a:solidFill>
                <a:highlight>
                  <a:schemeClr val="dk1"/>
                </a:highlight>
              </a:rPr>
              <a:t> ја означува моментално активната слика </a:t>
            </a:r>
            <a:endParaRPr sz="1600">
              <a:solidFill>
                <a:srgbClr val="434343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/>
          <p:nvPr/>
        </p:nvSpPr>
        <p:spPr>
          <a:xfrm>
            <a:off x="292075" y="1110050"/>
            <a:ext cx="7064700" cy="3963900"/>
          </a:xfrm>
          <a:prstGeom prst="rect">
            <a:avLst/>
          </a:prstGeom>
          <a:solidFill>
            <a:srgbClr val="23272E"/>
          </a:solidFill>
          <a:ln cap="flat" cmpd="sng" w="9525">
            <a:solidFill>
              <a:srgbClr val="23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Додавање на копчиња за навигација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80" name="Google Shape;380;p50"/>
          <p:cNvSpPr txBox="1"/>
          <p:nvPr>
            <p:ph idx="1" type="body"/>
          </p:nvPr>
        </p:nvSpPr>
        <p:spPr>
          <a:xfrm>
            <a:off x="230050" y="1085275"/>
            <a:ext cx="7064700" cy="41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"carouselExample"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"carousel slide"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...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"carousel-control-prev"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data-bs-target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"#carouselExample"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data-bs-slide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"prev"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"carousel-control-prev-icon"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"carousel-control-next"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data-bs-target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"#carouselExample"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data-bs-slide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"next"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"carousel-control-next-icon"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Задача 1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86" name="Google Shape;386;p51"/>
          <p:cNvSpPr txBox="1"/>
          <p:nvPr>
            <p:ph idx="1" type="body"/>
          </p:nvPr>
        </p:nvSpPr>
        <p:spPr>
          <a:xfrm>
            <a:off x="311700" y="1300950"/>
            <a:ext cx="85206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1) </a:t>
            </a: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Да се имплементира carousel со 5 слики по ваша желба.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Carousel индикатори</a:t>
            </a:r>
            <a:endParaRPr sz="25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92" name="Google Shape;392;p52"/>
          <p:cNvSpPr txBox="1"/>
          <p:nvPr>
            <p:ph idx="1" type="body"/>
          </p:nvPr>
        </p:nvSpPr>
        <p:spPr>
          <a:xfrm>
            <a:off x="311700" y="1300950"/>
            <a:ext cx="73479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Можете да додавате индикатори во рингишпилот, заедно со </a:t>
            </a:r>
            <a:r>
              <a:rPr i="1" lang="en-GB" sz="1600">
                <a:solidFill>
                  <a:srgbClr val="434343"/>
                </a:solidFill>
                <a:highlight>
                  <a:srgbClr val="FFFFFF"/>
                </a:highlight>
              </a:rPr>
              <a:t>претходни / следни</a:t>
            </a: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 контролни копчиња.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Индикаторите им овозможуваат на корисниците да скокаат директно до одреден слајд.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393" name="Google Shape;3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041" y="2469625"/>
            <a:ext cx="4760182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3"/>
          <p:cNvSpPr/>
          <p:nvPr/>
        </p:nvSpPr>
        <p:spPr>
          <a:xfrm>
            <a:off x="304250" y="1097875"/>
            <a:ext cx="7891500" cy="3635700"/>
          </a:xfrm>
          <a:prstGeom prst="rect">
            <a:avLst/>
          </a:prstGeom>
          <a:solidFill>
            <a:srgbClr val="23272E"/>
          </a:solidFill>
          <a:ln cap="flat" cmpd="sng" w="9525">
            <a:solidFill>
              <a:srgbClr val="2327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" name="Google Shape;39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Код за индикатори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00" name="Google Shape;400;p53"/>
          <p:cNvSpPr txBox="1"/>
          <p:nvPr>
            <p:ph idx="1" type="body"/>
          </p:nvPr>
        </p:nvSpPr>
        <p:spPr>
          <a:xfrm>
            <a:off x="230050" y="1085275"/>
            <a:ext cx="8075100" cy="41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"carouselExample"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"carousel slide"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"carousel-indicators"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data-bs-target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"#carouselExample"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data-bs-slide-to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"0"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"active"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aria-current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"true"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data-bs-target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"#carouselExample"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data-bs-slide-to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"1"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data-bs-target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"#carouselExample"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data-bs-slide-to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"2"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...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Домашна задача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06" name="Google Shape;406;p54"/>
          <p:cNvSpPr txBox="1"/>
          <p:nvPr>
            <p:ph idx="1" type="body"/>
          </p:nvPr>
        </p:nvSpPr>
        <p:spPr>
          <a:xfrm>
            <a:off x="311700" y="1300950"/>
            <a:ext cx="70887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Да се доправи задачата од претходната домашна работа со тоа што на секоја картичка со телефон, сликата да се замени со carousel.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>
            <p:ph type="title"/>
          </p:nvPr>
        </p:nvSpPr>
        <p:spPr>
          <a:xfrm>
            <a:off x="1653850" y="2003400"/>
            <a:ext cx="7650900" cy="8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700"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200">
                <a:solidFill>
                  <a:srgbClr val="9E9E9E"/>
                </a:solidFill>
              </a:rPr>
              <a:t>Ви благодарам за вниманието!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412" name="Google Shape;412;p55"/>
          <p:cNvSpPr txBox="1"/>
          <p:nvPr/>
        </p:nvSpPr>
        <p:spPr>
          <a:xfrm>
            <a:off x="2252150" y="3351025"/>
            <a:ext cx="497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55"/>
          <p:cNvSpPr txBox="1"/>
          <p:nvPr>
            <p:ph idx="1" type="body"/>
          </p:nvPr>
        </p:nvSpPr>
        <p:spPr>
          <a:xfrm>
            <a:off x="1928050" y="2931900"/>
            <a:ext cx="65127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200">
                <a:solidFill>
                  <a:schemeClr val="accent2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Се гледаме на следен час :)</a:t>
            </a:r>
            <a:endParaRPr sz="1100">
              <a:solidFill>
                <a:schemeClr val="accent2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  <p:pic>
        <p:nvPicPr>
          <p:cNvPr id="414" name="Google Shape;4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650" y="778975"/>
            <a:ext cx="1300800" cy="13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